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77922" autoAdjust="0"/>
  </p:normalViewPr>
  <p:slideViewPr>
    <p:cSldViewPr snapToGrid="0">
      <p:cViewPr varScale="1">
        <p:scale>
          <a:sx n="52" d="100"/>
          <a:sy n="52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3072-A857-4741-9870-BBC51614A54B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DFF98-999D-4E31-A086-3ACA3163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city: restaurants with 5-star rating</a:t>
            </a:r>
          </a:p>
          <a:p>
            <a:r>
              <a:rPr lang="en-US" dirty="0">
                <a:solidFill>
                  <a:schemeClr val="bg1"/>
                </a:solidFill>
              </a:rPr>
              <a:t>Best rated (5-star ratings): review counts (most popular)</a:t>
            </a:r>
          </a:p>
          <a:p>
            <a:r>
              <a:rPr lang="en-US" dirty="0">
                <a:solidFill>
                  <a:schemeClr val="bg1"/>
                </a:solidFill>
              </a:rPr>
              <a:t>Raleigh has more restaurants than Asheville but less 5-star ratings; </a:t>
            </a:r>
          </a:p>
          <a:p>
            <a:r>
              <a:rPr lang="en-US" dirty="0">
                <a:solidFill>
                  <a:schemeClr val="bg1"/>
                </a:solidFill>
              </a:rPr>
              <a:t>Anything with 300+ reviews : most popular</a:t>
            </a:r>
          </a:p>
          <a:p>
            <a:r>
              <a:rPr lang="en-US" dirty="0">
                <a:solidFill>
                  <a:schemeClr val="bg1"/>
                </a:solidFill>
              </a:rPr>
              <a:t>Raleigh many popular ratings, but not 5-star ratings </a:t>
            </a:r>
          </a:p>
          <a:p>
            <a:r>
              <a:rPr lang="en-US" dirty="0">
                <a:solidFill>
                  <a:schemeClr val="bg1"/>
                </a:solidFill>
              </a:rPr>
              <a:t>Each city’s most popular restaurants pie chart of food genres </a:t>
            </a:r>
          </a:p>
          <a:p>
            <a:r>
              <a:rPr lang="en-US" dirty="0">
                <a:solidFill>
                  <a:schemeClr val="bg1"/>
                </a:solidFill>
              </a:rPr>
              <a:t>Location map of most popular and top-rated restaurants (Linda)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DFF98-999D-4E31-A086-3ACA316374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city: restaurants with 5-star rating</a:t>
            </a:r>
          </a:p>
          <a:p>
            <a:r>
              <a:rPr lang="en-US" dirty="0">
                <a:solidFill>
                  <a:schemeClr val="bg1"/>
                </a:solidFill>
              </a:rPr>
              <a:t>Best rated (5-star ratings): review counts (most popular)</a:t>
            </a:r>
          </a:p>
          <a:p>
            <a:r>
              <a:rPr lang="en-US" dirty="0">
                <a:solidFill>
                  <a:schemeClr val="bg1"/>
                </a:solidFill>
              </a:rPr>
              <a:t>Raleigh has more restaurants than Asheville but less 5-star ratings; </a:t>
            </a:r>
          </a:p>
          <a:p>
            <a:r>
              <a:rPr lang="en-US" dirty="0">
                <a:solidFill>
                  <a:schemeClr val="bg1"/>
                </a:solidFill>
              </a:rPr>
              <a:t>Anything with 300+ reviews : most popular</a:t>
            </a:r>
          </a:p>
          <a:p>
            <a:r>
              <a:rPr lang="en-US" dirty="0">
                <a:solidFill>
                  <a:schemeClr val="bg1"/>
                </a:solidFill>
              </a:rPr>
              <a:t>Raleigh many popular ratings, but not 5-star ratings </a:t>
            </a:r>
          </a:p>
          <a:p>
            <a:r>
              <a:rPr lang="en-US" dirty="0">
                <a:solidFill>
                  <a:schemeClr val="bg1"/>
                </a:solidFill>
              </a:rPr>
              <a:t>Each city’s most popular restaurants pie chart of food genres </a:t>
            </a:r>
          </a:p>
          <a:p>
            <a:r>
              <a:rPr lang="en-US" dirty="0">
                <a:solidFill>
                  <a:schemeClr val="bg1"/>
                </a:solidFill>
              </a:rPr>
              <a:t>Location map of most popular and top-rated restaurants (Linda)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DFF98-999D-4E31-A086-3ACA316374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CollegeAI</a:t>
            </a:r>
            <a:r>
              <a:rPr lang="en-US" dirty="0">
                <a:solidFill>
                  <a:schemeClr val="bg1"/>
                </a:solidFill>
              </a:rPr>
              <a:t> API: good documentation </a:t>
            </a:r>
          </a:p>
          <a:p>
            <a:r>
              <a:rPr lang="en-US" dirty="0">
                <a:solidFill>
                  <a:schemeClr val="bg1"/>
                </a:solidFill>
              </a:rPr>
              <a:t>Variables expecting: not there</a:t>
            </a:r>
          </a:p>
          <a:p>
            <a:r>
              <a:rPr lang="en-US" dirty="0">
                <a:solidFill>
                  <a:schemeClr val="bg1"/>
                </a:solidFill>
              </a:rPr>
              <a:t>Pivoted and moved forwarded Yelp and Beer Mapping APIs</a:t>
            </a:r>
          </a:p>
          <a:p>
            <a:r>
              <a:rPr lang="en-US" dirty="0">
                <a:solidFill>
                  <a:schemeClr val="bg1"/>
                </a:solidFill>
              </a:rPr>
              <a:t>Difference between the APIs: Yelp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API to CSV since record limit exists; Beer Mapping  constantly pulling from API since no record limit exists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Now what?</a:t>
            </a:r>
          </a:p>
          <a:p>
            <a:r>
              <a:rPr lang="en-US" dirty="0">
                <a:solidFill>
                  <a:schemeClr val="bg1"/>
                </a:solidFill>
              </a:rPr>
              <a:t>Category tags – pulled in a lot of venues that we would not have traditionally thought of as the type of venue we were seeking (restaurants; coffee shops; breweries) </a:t>
            </a:r>
          </a:p>
          <a:p>
            <a:r>
              <a:rPr lang="en-US" dirty="0">
                <a:solidFill>
                  <a:schemeClr val="bg1"/>
                </a:solidFill>
              </a:rPr>
              <a:t>950 records: set limit – what can we look at </a:t>
            </a:r>
          </a:p>
          <a:p>
            <a:r>
              <a:rPr lang="en-US" dirty="0">
                <a:solidFill>
                  <a:schemeClr val="bg1"/>
                </a:solidFill>
              </a:rPr>
              <a:t>CSVs – wanted to keep dataset consistent </a:t>
            </a:r>
          </a:p>
          <a:p>
            <a:r>
              <a:rPr lang="en-US" dirty="0">
                <a:solidFill>
                  <a:schemeClr val="bg1"/>
                </a:solidFill>
              </a:rPr>
              <a:t>Data weaknesses</a:t>
            </a:r>
          </a:p>
          <a:p>
            <a:r>
              <a:rPr lang="en-US" dirty="0">
                <a:solidFill>
                  <a:schemeClr val="bg1"/>
                </a:solidFill>
              </a:rPr>
              <a:t>Deeper review  </a:t>
            </a:r>
          </a:p>
          <a:p>
            <a:r>
              <a:rPr lang="en-US" dirty="0">
                <a:solidFill>
                  <a:schemeClr val="bg1"/>
                </a:solidFill>
              </a:rPr>
              <a:t>Debugging errors: Null data; Indentation Error; Syntax Error; Type Error;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DFF98-999D-4E31-A086-3ACA316374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8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8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6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12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40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24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44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8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8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3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0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8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7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C614D1-4481-465C-9563-65055E3BBDBD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679539-D97D-4898-87AC-36B24E3D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95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yelp?utm_source=unsplash&amp;utm_medium=referral&amp;utm_content=creditCopyText" TargetMode="External"/><Relationship Id="rId4" Type="http://schemas.openxmlformats.org/officeDocument/2006/relationships/hyperlink" Target="https://unsplash.com/photos/59yg_LpcvzQ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coffee?utm_source=unsplash&amp;utm_medium=referral&amp;utm_content=creditCopyText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unsplash.com/photos/ikU3J1nr52w?utm_source=unsplash&amp;utm_medium=referral&amp;utm_content=creditCopyTex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s://unsplash.com/search/photos/restuarant?utm_source=unsplash&amp;utm_medium=referral&amp;utm_content=creditCopyText" TargetMode="External"/><Relationship Id="rId5" Type="http://schemas.openxmlformats.org/officeDocument/2006/relationships/hyperlink" Target="https://unsplash.com/search/photos/coffee-restaurant-beer-asheville?utm_source=unsplash&amp;utm_medium=referral&amp;utm_content=creditCopyText" TargetMode="External"/><Relationship Id="rId10" Type="http://schemas.openxmlformats.org/officeDocument/2006/relationships/hyperlink" Target="https://unsplash.com/photos/KveL_hxuY0Q?utm_source=unsplash&amp;utm_medium=referral&amp;utm_content=creditCopyText" TargetMode="External"/><Relationship Id="rId4" Type="http://schemas.openxmlformats.org/officeDocument/2006/relationships/hyperlink" Target="https://unsplash.com/photos/6Sa26Lsjtok?utm_source=unsplash&amp;utm_medium=referral&amp;utm_content=creditCopyText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ikU3J1nr52w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coffee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6Sa26Lsjto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coffee-restaurant-beer-asheville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7EDE-15E7-49BF-83C9-55516D9AE3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is not always sexy: </a:t>
            </a:r>
            <a:r>
              <a:rPr lang="en-US" sz="2400" dirty="0"/>
              <a:t>Food &amp; Beverages in Asheville &amp; Raleigh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54B0E-0A7F-421C-AE4B-644A92B11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33950"/>
            <a:ext cx="7197726" cy="857249"/>
          </a:xfrm>
        </p:spPr>
        <p:txBody>
          <a:bodyPr/>
          <a:lstStyle/>
          <a:p>
            <a:r>
              <a:rPr lang="en-US" sz="2000" b="1" dirty="0"/>
              <a:t>Incredible 6</a:t>
            </a:r>
            <a:r>
              <a:rPr lang="en-US" dirty="0"/>
              <a:t>: Steve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dirty="0"/>
              <a:t>Linda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/>
              <a:t> Michelle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/>
              <a:t> Amy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/>
              <a:t> Ed</a:t>
            </a:r>
          </a:p>
          <a:p>
            <a:r>
              <a:rPr lang="en-US" dirty="0"/>
              <a:t>19 January 2019</a:t>
            </a:r>
          </a:p>
        </p:txBody>
      </p:sp>
    </p:spTree>
    <p:extLst>
      <p:ext uri="{BB962C8B-B14F-4D97-AF65-F5344CB8AC3E}">
        <p14:creationId xmlns:p14="http://schemas.microsoft.com/office/powerpoint/2010/main" val="29531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0E63-85EF-4E66-B8CE-B07F2CF9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The Incredibles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95834CD-1390-4C55-94EA-4643AD216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1559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CCCEA7-3E4B-4157-93F1-B36E4866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sz="2400" dirty="0"/>
              <a:t>Steve</a:t>
            </a:r>
          </a:p>
          <a:p>
            <a:r>
              <a:rPr lang="en-US" sz="2400" dirty="0"/>
              <a:t>Linda</a:t>
            </a:r>
          </a:p>
          <a:p>
            <a:r>
              <a:rPr lang="en-US" sz="2400" dirty="0"/>
              <a:t>Michelle</a:t>
            </a:r>
          </a:p>
          <a:p>
            <a:r>
              <a:rPr lang="en-US" sz="2400" dirty="0"/>
              <a:t>Amy</a:t>
            </a:r>
          </a:p>
          <a:p>
            <a:r>
              <a:rPr lang="en-US" sz="2400" dirty="0"/>
              <a:t>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452A2-1179-45F0-A65D-6B337570808E}"/>
              </a:ext>
            </a:extLst>
          </p:cNvPr>
          <p:cNvSpPr/>
          <p:nvPr/>
        </p:nvSpPr>
        <p:spPr>
          <a:xfrm>
            <a:off x="0" y="5924109"/>
            <a:ext cx="22685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-apple-system"/>
              </a:rPr>
              <a:t>Photo by 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 Wulf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-apple-system"/>
              </a:rPr>
              <a:t> on 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1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5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9CA3879-B139-4B7F-A0E1-F98AD7035793}"/>
              </a:ext>
            </a:extLst>
          </p:cNvPr>
          <p:cNvGrpSpPr/>
          <p:nvPr/>
        </p:nvGrpSpPr>
        <p:grpSpPr>
          <a:xfrm>
            <a:off x="7186124" y="3110652"/>
            <a:ext cx="4718009" cy="3725338"/>
            <a:chOff x="7186124" y="3110652"/>
            <a:chExt cx="4718009" cy="3725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57F24B-B7D4-4C66-B9AE-5FE0426B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124" y="3110652"/>
              <a:ext cx="4718009" cy="3725338"/>
            </a:xfrm>
            <a:prstGeom prst="roundRect">
              <a:avLst>
                <a:gd name="adj" fmla="val 4380"/>
              </a:avLst>
            </a:prstGeom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288550-E66F-4F50-8EBA-D75B48DCD378}"/>
                </a:ext>
              </a:extLst>
            </p:cNvPr>
            <p:cNvSpPr/>
            <p:nvPr/>
          </p:nvSpPr>
          <p:spPr>
            <a:xfrm>
              <a:off x="8493411" y="6560951"/>
              <a:ext cx="22188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Photo by 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Josh Duncan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 on 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sz="1100" b="1" dirty="0">
                <a:solidFill>
                  <a:schemeClr val="tx1">
                    <a:lumMod val="75000"/>
                  </a:schemeClr>
                </a:solidFill>
                <a:latin typeface="-apple-system"/>
              </a:endParaRP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172AA977-1A1C-4266-AFA6-1C1C785D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9" y="195487"/>
            <a:ext cx="10131425" cy="1456267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api</a:t>
            </a:r>
            <a:r>
              <a:rPr lang="en-US" sz="2800" b="1" dirty="0" err="1"/>
              <a:t>s</a:t>
            </a:r>
            <a:endParaRPr 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E8AD42-5795-4930-88BB-66E68EB434F0}"/>
              </a:ext>
            </a:extLst>
          </p:cNvPr>
          <p:cNvGrpSpPr/>
          <p:nvPr/>
        </p:nvGrpSpPr>
        <p:grpSpPr>
          <a:xfrm>
            <a:off x="7172185" y="22010"/>
            <a:ext cx="4731947" cy="3419859"/>
            <a:chOff x="7172185" y="22010"/>
            <a:chExt cx="4731947" cy="34198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B5589-C164-48BF-9B0D-903AD049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28229" y="-634034"/>
              <a:ext cx="3419859" cy="47319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A5C255-56C7-4A78-A557-1F4E9C35E4D9}"/>
                </a:ext>
              </a:extLst>
            </p:cNvPr>
            <p:cNvSpPr/>
            <p:nvPr/>
          </p:nvSpPr>
          <p:spPr>
            <a:xfrm>
              <a:off x="8396429" y="3135330"/>
              <a:ext cx="2412840" cy="26161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Photo by 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 Dumlao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 on 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sz="1100" b="1" dirty="0">
                <a:solidFill>
                  <a:schemeClr val="tx1">
                    <a:lumMod val="75000"/>
                  </a:schemeClr>
                </a:solidFill>
                <a:latin typeface="-apple-system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F245C-2830-4E91-A4A5-4304C75D3871}"/>
              </a:ext>
            </a:extLst>
          </p:cNvPr>
          <p:cNvGrpSpPr/>
          <p:nvPr/>
        </p:nvGrpSpPr>
        <p:grpSpPr>
          <a:xfrm>
            <a:off x="113811" y="1452182"/>
            <a:ext cx="7072313" cy="4714875"/>
            <a:chOff x="113811" y="1452182"/>
            <a:chExt cx="7072313" cy="47148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D4AD14-17C9-4E3D-B9AB-501D323F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1" y="1452182"/>
              <a:ext cx="7072313" cy="4714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ABC7D2-3B1E-457D-ADBE-A85BD8F8A2AA}"/>
                </a:ext>
              </a:extLst>
            </p:cNvPr>
            <p:cNvSpPr/>
            <p:nvPr/>
          </p:nvSpPr>
          <p:spPr>
            <a:xfrm>
              <a:off x="1741950" y="5843155"/>
              <a:ext cx="237116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Photo by 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Patryk 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Sobczak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 on 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sz="1100" b="1" dirty="0">
                <a:solidFill>
                  <a:schemeClr val="tx1">
                    <a:lumMod val="75000"/>
                  </a:schemeClr>
                </a:solidFill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50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E880-D1F0-4514-B892-D1F01025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04" y="369138"/>
            <a:ext cx="10131425" cy="1006800"/>
          </a:xfrm>
        </p:spPr>
        <p:txBody>
          <a:bodyPr/>
          <a:lstStyle/>
          <a:p>
            <a:r>
              <a:rPr lang="en-US" dirty="0"/>
              <a:t>Restaurant findings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903E3-A915-4FE0-B004-25B39206E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" y="1749784"/>
            <a:ext cx="6080805" cy="4053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3E0B2-AA6F-45B0-BDDB-73EC2B1E5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8" y="1749784"/>
            <a:ext cx="5893960" cy="4053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336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E880-D1F0-4514-B892-D1F01025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46" y="397273"/>
            <a:ext cx="10131425" cy="1006800"/>
          </a:xfrm>
        </p:spPr>
        <p:txBody>
          <a:bodyPr/>
          <a:lstStyle/>
          <a:p>
            <a:r>
              <a:rPr lang="en-US" dirty="0"/>
              <a:t>Restaurant findings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7D424-480B-42F2-BCDD-C9B00FDD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6" y="1982457"/>
            <a:ext cx="5776236" cy="385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878F8-674E-4462-B79E-73308924D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73" y="1982456"/>
            <a:ext cx="5776236" cy="3850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123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27D0-9A69-4BAE-A055-435CA846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shop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6C52-2301-4A6B-A951-49BBD9FBF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shops in Raleigh &amp; Asheville: total number of ratings </a:t>
            </a:r>
          </a:p>
          <a:p>
            <a:r>
              <a:rPr lang="en-US" dirty="0"/>
              <a:t>Asheville rates less often than Raleigh</a:t>
            </a:r>
          </a:p>
          <a:p>
            <a:r>
              <a:rPr lang="en-US" dirty="0"/>
              <a:t>In Asheville: McDonald’s most frequently rated </a:t>
            </a:r>
          </a:p>
          <a:p>
            <a:r>
              <a:rPr lang="en-US" dirty="0"/>
              <a:t>In Raleigh: Mom &amp; Pop shops more favorably and frequently rated </a:t>
            </a:r>
          </a:p>
          <a:p>
            <a:r>
              <a:rPr lang="en-US" dirty="0"/>
              <a:t>More Starbucks than McDonalds in Raleigh, the big chains represent ~60% of ratings received, but ratings aren’t high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74B023-73E1-4F7A-925E-30176D0B4BFB}"/>
              </a:ext>
            </a:extLst>
          </p:cNvPr>
          <p:cNvGrpSpPr/>
          <p:nvPr/>
        </p:nvGrpSpPr>
        <p:grpSpPr>
          <a:xfrm>
            <a:off x="7276960" y="394038"/>
            <a:ext cx="4731947" cy="3419859"/>
            <a:chOff x="7172185" y="22010"/>
            <a:chExt cx="4731947" cy="34198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CECA6D-66E1-4198-9827-60EC2BD0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28229" y="-634034"/>
              <a:ext cx="3419859" cy="47319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D4907-BE0A-43D2-8A6F-251A63EDAA48}"/>
                </a:ext>
              </a:extLst>
            </p:cNvPr>
            <p:cNvSpPr/>
            <p:nvPr/>
          </p:nvSpPr>
          <p:spPr>
            <a:xfrm>
              <a:off x="8396429" y="3135330"/>
              <a:ext cx="2412840" cy="26161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Photo by 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 Dumlao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 on 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sz="1100" b="1" dirty="0">
                <a:solidFill>
                  <a:schemeClr val="tx1">
                    <a:lumMod val="75000"/>
                  </a:schemeClr>
                </a:solidFill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35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070F-D5E7-4214-8F98-8F899B7E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Breweries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8F6F-BC91-4530-BDD9-1A00F40D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59 beer establishments in Raleigh; and 40 beer establishments in Asheville </a:t>
            </a:r>
          </a:p>
          <a:p>
            <a:r>
              <a:rPr lang="en-US" dirty="0"/>
              <a:t>Highest overall rated beer establishment in Asheville: </a:t>
            </a:r>
            <a:r>
              <a:rPr lang="en-US" dirty="0" err="1"/>
              <a:t>Bruisin</a:t>
            </a:r>
            <a:r>
              <a:rPr lang="en-US" dirty="0"/>
              <a:t>’ Ales and Thirsty Monk</a:t>
            </a:r>
          </a:p>
          <a:p>
            <a:r>
              <a:rPr lang="en-US" dirty="0"/>
              <a:t>Highest overall rated beer establishment in Raleigh: Bottle Revolution</a:t>
            </a:r>
          </a:p>
          <a:p>
            <a:r>
              <a:rPr lang="en-US" dirty="0"/>
              <a:t>Unclear how many ratings comprised the overall rating score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1C1C4C-776E-4DFB-8B33-37CABF3D2707}"/>
              </a:ext>
            </a:extLst>
          </p:cNvPr>
          <p:cNvGrpSpPr/>
          <p:nvPr/>
        </p:nvGrpSpPr>
        <p:grpSpPr>
          <a:xfrm>
            <a:off x="7905750" y="3990974"/>
            <a:ext cx="3998383" cy="2845015"/>
            <a:chOff x="7186124" y="3110652"/>
            <a:chExt cx="4718009" cy="3725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5DF341-D2F9-475D-874F-997235C77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124" y="3110652"/>
              <a:ext cx="4718009" cy="3725338"/>
            </a:xfrm>
            <a:prstGeom prst="roundRect">
              <a:avLst>
                <a:gd name="adj" fmla="val 4380"/>
              </a:avLst>
            </a:prstGeom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28F42-9C97-47CA-A3D9-211D7B6681E9}"/>
                </a:ext>
              </a:extLst>
            </p:cNvPr>
            <p:cNvSpPr/>
            <p:nvPr/>
          </p:nvSpPr>
          <p:spPr>
            <a:xfrm>
              <a:off x="8493411" y="6560951"/>
              <a:ext cx="22188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Photo by 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Josh Duncan</a:t>
              </a:r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  <a:latin typeface="-apple-system"/>
                </a:rPr>
                <a:t> on </a:t>
              </a:r>
              <a:r>
                <a:rPr lang="en-US" sz="1100" b="1" dirty="0" err="1">
                  <a:solidFill>
                    <a:schemeClr val="tx1">
                      <a:lumMod val="75000"/>
                    </a:schemeClr>
                  </a:solidFill>
                  <a:latin typeface="-apple-system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sz="1100" b="1" dirty="0">
                <a:solidFill>
                  <a:schemeClr val="tx1">
                    <a:lumMod val="75000"/>
                  </a:schemeClr>
                </a:solidFill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60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8A354-3BE4-4764-9771-CBAA7DEC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Process &amp; challenges</a:t>
            </a:r>
            <a:br>
              <a:rPr lang="en-US" sz="4000"/>
            </a:br>
            <a:endParaRPr lang="en-US" sz="4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97B03A-7DE3-4E0C-9852-631E26E43C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2" b="3"/>
          <a:stretch/>
        </p:blipFill>
        <p:spPr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EA49FAB-A038-494F-92C8-DD4C58487C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r="24065" b="-1"/>
          <a:stretch/>
        </p:blipFill>
        <p:spPr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415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422</Words>
  <Application>Microsoft Office PowerPoint</Application>
  <PresentationFormat>Widescreen</PresentationFormat>
  <Paragraphs>59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Celestial</vt:lpstr>
      <vt:lpstr>Data is not always sexy: Food &amp; Beverages in Asheville &amp; Raleigh</vt:lpstr>
      <vt:lpstr>The Incredibles</vt:lpstr>
      <vt:lpstr>Our apis</vt:lpstr>
      <vt:lpstr>Restaurant findings  </vt:lpstr>
      <vt:lpstr>Restaurant findings  </vt:lpstr>
      <vt:lpstr>Coffee shop findings </vt:lpstr>
      <vt:lpstr>Breweries findings</vt:lpstr>
      <vt:lpstr>Process &amp; 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is not always sexy: Food &amp; Beverages in Asheville &amp; Raleigh</dc:title>
  <dc:creator>Vargas-Tonsi, Amy</dc:creator>
  <cp:lastModifiedBy>Vargas-Tonsi, Amy</cp:lastModifiedBy>
  <cp:revision>2</cp:revision>
  <dcterms:created xsi:type="dcterms:W3CDTF">2019-01-18T01:17:08Z</dcterms:created>
  <dcterms:modified xsi:type="dcterms:W3CDTF">2019-01-18T01:40:45Z</dcterms:modified>
</cp:coreProperties>
</file>